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7" r:id="rId3"/>
    <p:sldId id="259" r:id="rId4"/>
    <p:sldId id="260" r:id="rId5"/>
    <p:sldId id="258" r:id="rId6"/>
    <p:sldId id="261" r:id="rId7"/>
    <p:sldId id="262" r:id="rId8"/>
    <p:sldId id="263" r:id="rId10"/>
    <p:sldId id="264" r:id="rId11"/>
    <p:sldId id="265" r:id="rId12"/>
    <p:sldId id="268" r:id="rId13"/>
    <p:sldId id="267" r:id="rId1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normAutofit fontScale="90000"/>
          </a:bodyPr>
          <a:p>
            <a:r>
              <a:rPr lang="en-US" altLang="zh-CN"/>
              <a:t>AI based motion control</a:t>
            </a:r>
            <a:br>
              <a:rPr lang="en-US" altLang="zh-CN"/>
            </a:br>
            <a:br>
              <a:rPr lang="en-US" altLang="zh-CN"/>
            </a:br>
            <a:r>
              <a:rPr lang="en-US" altLang="zh-CN" sz="2400"/>
              <a:t>detail algorithm of trajectory-based motion control</a:t>
            </a:r>
            <a:br>
              <a:rPr lang="en-US" altLang="zh-CN" sz="2400"/>
            </a:br>
            <a:endParaRPr lang="en-US" altLang="zh-CN" sz="2400"/>
          </a:p>
        </p:txBody>
      </p:sp>
      <p:sp>
        <p:nvSpPr>
          <p:cNvPr id="3" name="副标题 2"/>
          <p:cNvSpPr>
            <a:spLocks noGrp="1"/>
          </p:cNvSpPr>
          <p:nvPr>
            <p:ph type="subTitle" idx="1"/>
          </p:nvPr>
        </p:nvSpPr>
        <p:spPr/>
        <p:txBody>
          <a:bodyPr/>
          <a:p>
            <a:endParaRPr lang="en-US" altLang="zh-CN">
              <a:sym typeface="+mn-ea"/>
            </a:endParaRPr>
          </a:p>
          <a:p>
            <a:r>
              <a:rPr lang="en-US" altLang="zh-CN">
                <a:sym typeface="+mn-ea"/>
              </a:rPr>
              <a:t>1.21                       Jin Lexuan</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10 UAVs</a:t>
            </a:r>
            <a:endParaRPr lang="en-US" altLang="zh-CN"/>
          </a:p>
        </p:txBody>
      </p:sp>
      <p:pic>
        <p:nvPicPr>
          <p:cNvPr id="4" name="图片 3" descr="trajectory"/>
          <p:cNvPicPr>
            <a:picLocks noChangeAspect="1"/>
          </p:cNvPicPr>
          <p:nvPr/>
        </p:nvPicPr>
        <p:blipFill>
          <a:blip r:embed="rId1"/>
          <a:stretch>
            <a:fillRect/>
          </a:stretch>
        </p:blipFill>
        <p:spPr>
          <a:xfrm>
            <a:off x="6023610" y="1760220"/>
            <a:ext cx="5840095" cy="4380865"/>
          </a:xfrm>
          <a:prstGeom prst="rect">
            <a:avLst/>
          </a:prstGeom>
        </p:spPr>
      </p:pic>
      <p:pic>
        <p:nvPicPr>
          <p:cNvPr id="5" name="内容占位符 4"/>
          <p:cNvPicPr>
            <a:picLocks noChangeAspect="1"/>
          </p:cNvPicPr>
          <p:nvPr>
            <p:ph idx="1"/>
          </p:nvPr>
        </p:nvPicPr>
        <p:blipFill>
          <a:blip r:embed="rId2"/>
          <a:stretch>
            <a:fillRect/>
          </a:stretch>
        </p:blipFill>
        <p:spPr>
          <a:xfrm>
            <a:off x="79375" y="1788795"/>
            <a:ext cx="5728970" cy="43516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Future work</a:t>
            </a:r>
            <a:endParaRPr lang="en-US" altLang="zh-CN"/>
          </a:p>
        </p:txBody>
      </p:sp>
      <p:sp>
        <p:nvSpPr>
          <p:cNvPr id="3" name="内容占位符 2"/>
          <p:cNvSpPr>
            <a:spLocks noGrp="1"/>
          </p:cNvSpPr>
          <p:nvPr>
            <p:ph idx="1"/>
          </p:nvPr>
        </p:nvSpPr>
        <p:spPr/>
        <p:txBody>
          <a:bodyPr/>
          <a:p>
            <a:r>
              <a:rPr lang="en-US" altLang="zh-CN">
                <a:sym typeface="+mn-ea"/>
              </a:rPr>
              <a:t>Change RRT map: </a:t>
            </a:r>
            <a:r>
              <a:rPr lang="en-US" altLang="zh-CN"/>
              <a:t>Now the 3D map is small for over 5 UAVs,collision happens easily, so enlarging map is necessary to allow more UAVs</a:t>
            </a:r>
            <a:endParaRPr lang="en-US" altLang="zh-CN"/>
          </a:p>
          <a:p>
            <a:endParaRPr lang="en-US" altLang="zh-CN"/>
          </a:p>
          <a:p>
            <a:r>
              <a:rPr lang="en-US" altLang="zh-CN"/>
              <a:t>Make more GIF to show the whole process and make it more clear</a:t>
            </a:r>
            <a:endParaRPr lang="en-US" altLang="zh-CN"/>
          </a:p>
          <a:p>
            <a:endParaRPr lang="en-US" altLang="zh-CN"/>
          </a:p>
          <a:p>
            <a:endParaRPr lang="en-US" altLang="zh-CN"/>
          </a:p>
          <a:p>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27355" y="228600"/>
            <a:ext cx="10515600" cy="1325563"/>
          </a:xfrm>
        </p:spPr>
        <p:txBody>
          <a:bodyPr/>
          <a:p>
            <a:r>
              <a:rPr lang="en-US" altLang="zh-CN" sz="2800"/>
              <a:t>General algorithm</a:t>
            </a:r>
            <a:endParaRPr lang="en-US" altLang="zh-CN" sz="2800"/>
          </a:p>
        </p:txBody>
      </p:sp>
      <p:sp>
        <p:nvSpPr>
          <p:cNvPr id="3" name="内容占位符 2"/>
          <p:cNvSpPr>
            <a:spLocks noGrp="1"/>
          </p:cNvSpPr>
          <p:nvPr>
            <p:ph idx="1"/>
          </p:nvPr>
        </p:nvSpPr>
        <p:spPr>
          <a:xfrm>
            <a:off x="348615" y="1222375"/>
            <a:ext cx="11494770" cy="5309235"/>
          </a:xfrm>
        </p:spPr>
        <p:txBody>
          <a:bodyPr>
            <a:normAutofit/>
          </a:bodyPr>
          <a:p>
            <a:pPr marL="0" indent="0">
              <a:buNone/>
            </a:pPr>
            <a:endParaRPr lang="en-US" altLang="zh-CN" sz="2400"/>
          </a:p>
          <a:p>
            <a:pPr marL="0" indent="0">
              <a:buNone/>
            </a:pPr>
            <a:r>
              <a:rPr lang="en-US" altLang="zh-CN" sz="2400">
                <a:sym typeface="+mn-ea"/>
              </a:rPr>
              <a:t>1.path plan and trajectory calculation for 2 UAVs</a:t>
            </a:r>
            <a:endParaRPr lang="en-US" altLang="zh-CN" sz="2400">
              <a:sym typeface="+mn-ea"/>
            </a:endParaRPr>
          </a:p>
          <a:p>
            <a:pPr marL="0" indent="0">
              <a:buNone/>
            </a:pPr>
            <a:r>
              <a:rPr lang="en-US" altLang="zh-CN" sz="2400">
                <a:sym typeface="+mn-ea"/>
              </a:rPr>
              <a:t>(since get trajectory, means for each UAV, its location of each second is known.)</a:t>
            </a:r>
            <a:endParaRPr lang="en-US" altLang="zh-CN" sz="2400"/>
          </a:p>
          <a:p>
            <a:pPr marL="0" indent="0">
              <a:buNone/>
            </a:pPr>
            <a:r>
              <a:rPr lang="en-US" altLang="zh-CN" sz="2400">
                <a:sym typeface="+mn-ea"/>
              </a:rPr>
              <a:t>2.For every second, calculate the distance of two UAVs</a:t>
            </a:r>
            <a:endParaRPr lang="en-US" altLang="zh-CN" sz="2400"/>
          </a:p>
          <a:p>
            <a:pPr marL="0" indent="0">
              <a:buNone/>
            </a:pPr>
            <a:r>
              <a:rPr lang="en-US" altLang="zh-CN" sz="2400">
                <a:sym typeface="+mn-ea"/>
              </a:rPr>
              <a:t>3.if the distance is larger that the set collision circle </a:t>
            </a:r>
            <a:endParaRPr lang="en-US" altLang="zh-CN" sz="2400">
              <a:sym typeface="+mn-ea"/>
            </a:endParaRPr>
          </a:p>
          <a:p>
            <a:pPr marL="0" indent="0">
              <a:buNone/>
            </a:pPr>
            <a:r>
              <a:rPr lang="en-US" altLang="zh-CN" sz="2400">
                <a:sym typeface="+mn-ea"/>
              </a:rPr>
              <a:t>	no collision, keep two trajectory</a:t>
            </a:r>
            <a:endParaRPr lang="en-US" altLang="zh-CN" sz="2400">
              <a:sym typeface="+mn-ea"/>
            </a:endParaRPr>
          </a:p>
          <a:p>
            <a:pPr marL="0" indent="0">
              <a:buNone/>
            </a:pPr>
            <a:r>
              <a:rPr lang="en-US" altLang="zh-CN" sz="2400">
                <a:sym typeface="+mn-ea"/>
              </a:rPr>
              <a:t>else:</a:t>
            </a:r>
            <a:endParaRPr lang="en-US" altLang="zh-CN" sz="2400"/>
          </a:p>
          <a:p>
            <a:pPr marL="0" indent="0">
              <a:buNone/>
            </a:pPr>
            <a:r>
              <a:rPr lang="en-US" altLang="zh-CN" sz="2400">
                <a:sym typeface="+mn-ea"/>
              </a:rPr>
              <a:t>high priority UAV keeps original trajectory, replan trajectory of lower priority UAV: slow down the velocity of low priority UAV, make sure in new trajectory, it pass the collison point when high priority UAV passed</a:t>
            </a:r>
            <a:endParaRPr lang="en-US" altLang="zh-CN" sz="2400"/>
          </a:p>
          <a:p>
            <a:pPr marL="457200" lvl="1" indent="0">
              <a:buNone/>
            </a:pPr>
            <a:endParaRPr lang="en-US" altLang="zh-CN" sz="2400"/>
          </a:p>
          <a:p>
            <a:endParaRPr lang="zh-CN" altLang="en-US"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Path to Keypoint</a:t>
            </a:r>
            <a:endParaRPr lang="en-US" altLang="zh-CN"/>
          </a:p>
        </p:txBody>
      </p:sp>
      <p:pic>
        <p:nvPicPr>
          <p:cNvPr id="4" name="内容占位符 3"/>
          <p:cNvPicPr>
            <a:picLocks noChangeAspect="1"/>
          </p:cNvPicPr>
          <p:nvPr>
            <p:ph idx="1"/>
          </p:nvPr>
        </p:nvPicPr>
        <p:blipFill>
          <a:blip r:embed="rId1"/>
          <a:stretch>
            <a:fillRect/>
          </a:stretch>
        </p:blipFill>
        <p:spPr>
          <a:xfrm>
            <a:off x="1016000" y="1825625"/>
            <a:ext cx="5805805" cy="4351655"/>
          </a:xfrm>
          <a:prstGeom prst="rect">
            <a:avLst/>
          </a:prstGeom>
        </p:spPr>
      </p:pic>
      <p:sp>
        <p:nvSpPr>
          <p:cNvPr id="5" name="文本框 4"/>
          <p:cNvSpPr txBox="1"/>
          <p:nvPr/>
        </p:nvSpPr>
        <p:spPr>
          <a:xfrm>
            <a:off x="3899535" y="5086985"/>
            <a:ext cx="292735" cy="368300"/>
          </a:xfrm>
          <a:prstGeom prst="rect">
            <a:avLst/>
          </a:prstGeom>
          <a:noFill/>
        </p:spPr>
        <p:txBody>
          <a:bodyPr wrap="square" rtlCol="0">
            <a:spAutoFit/>
          </a:bodyPr>
          <a:p>
            <a:r>
              <a:rPr lang="en-US" altLang="zh-CN"/>
              <a:t>2</a:t>
            </a:r>
            <a:endParaRPr lang="en-US" altLang="zh-CN"/>
          </a:p>
        </p:txBody>
      </p:sp>
      <p:sp>
        <p:nvSpPr>
          <p:cNvPr id="6" name="文本框 5"/>
          <p:cNvSpPr txBox="1"/>
          <p:nvPr/>
        </p:nvSpPr>
        <p:spPr>
          <a:xfrm>
            <a:off x="3681095" y="5740400"/>
            <a:ext cx="292735" cy="368300"/>
          </a:xfrm>
          <a:prstGeom prst="rect">
            <a:avLst/>
          </a:prstGeom>
          <a:noFill/>
        </p:spPr>
        <p:txBody>
          <a:bodyPr wrap="square" rtlCol="0">
            <a:spAutoFit/>
          </a:bodyPr>
          <a:p>
            <a:r>
              <a:rPr lang="en-US" altLang="zh-CN"/>
              <a:t>1</a:t>
            </a:r>
            <a:endParaRPr lang="en-US" altLang="zh-CN"/>
          </a:p>
        </p:txBody>
      </p:sp>
      <p:sp>
        <p:nvSpPr>
          <p:cNvPr id="7" name="文本框 6"/>
          <p:cNvSpPr txBox="1"/>
          <p:nvPr/>
        </p:nvSpPr>
        <p:spPr>
          <a:xfrm>
            <a:off x="5381625" y="4646930"/>
            <a:ext cx="292735" cy="368300"/>
          </a:xfrm>
          <a:prstGeom prst="rect">
            <a:avLst/>
          </a:prstGeom>
          <a:noFill/>
        </p:spPr>
        <p:txBody>
          <a:bodyPr wrap="square" rtlCol="0">
            <a:spAutoFit/>
          </a:bodyPr>
          <a:p>
            <a:r>
              <a:rPr lang="en-US" altLang="zh-CN"/>
              <a:t>3</a:t>
            </a:r>
            <a:endParaRPr lang="en-US" altLang="zh-CN"/>
          </a:p>
        </p:txBody>
      </p:sp>
      <p:sp>
        <p:nvSpPr>
          <p:cNvPr id="8" name="文本框 7"/>
          <p:cNvSpPr txBox="1"/>
          <p:nvPr/>
        </p:nvSpPr>
        <p:spPr>
          <a:xfrm>
            <a:off x="5381625" y="3817620"/>
            <a:ext cx="292735" cy="368300"/>
          </a:xfrm>
          <a:prstGeom prst="rect">
            <a:avLst/>
          </a:prstGeom>
          <a:noFill/>
        </p:spPr>
        <p:txBody>
          <a:bodyPr wrap="square" rtlCol="0">
            <a:spAutoFit/>
          </a:bodyPr>
          <a:p>
            <a:r>
              <a:rPr lang="en-US" altLang="zh-CN"/>
              <a:t>4</a:t>
            </a:r>
            <a:endParaRPr lang="en-US" altLang="zh-CN"/>
          </a:p>
        </p:txBody>
      </p:sp>
      <p:sp>
        <p:nvSpPr>
          <p:cNvPr id="9" name="文本框 8"/>
          <p:cNvSpPr txBox="1"/>
          <p:nvPr/>
        </p:nvSpPr>
        <p:spPr>
          <a:xfrm>
            <a:off x="4504690" y="3009265"/>
            <a:ext cx="292735" cy="368300"/>
          </a:xfrm>
          <a:prstGeom prst="rect">
            <a:avLst/>
          </a:prstGeom>
          <a:noFill/>
        </p:spPr>
        <p:txBody>
          <a:bodyPr wrap="square" rtlCol="0">
            <a:spAutoFit/>
          </a:bodyPr>
          <a:p>
            <a:r>
              <a:rPr lang="en-US" altLang="zh-CN"/>
              <a:t>5</a:t>
            </a:r>
            <a:endParaRPr lang="en-US" altLang="zh-CN"/>
          </a:p>
        </p:txBody>
      </p:sp>
      <p:sp>
        <p:nvSpPr>
          <p:cNvPr id="10" name="文本框 9"/>
          <p:cNvSpPr txBox="1"/>
          <p:nvPr/>
        </p:nvSpPr>
        <p:spPr>
          <a:xfrm>
            <a:off x="7408545" y="2145030"/>
            <a:ext cx="4411980" cy="2676525"/>
          </a:xfrm>
          <a:prstGeom prst="rect">
            <a:avLst/>
          </a:prstGeom>
          <a:noFill/>
        </p:spPr>
        <p:txBody>
          <a:bodyPr wrap="square" rtlCol="0">
            <a:spAutoFit/>
          </a:bodyPr>
          <a:p>
            <a:r>
              <a:rPr lang="en-US" altLang="zh-CN" sz="2400"/>
              <a:t>There are two path generated by RRT in the picture. For each part, it is divided into several smaller path by keypoints(as 1,2,3,4,5...), according to the changing of direction.</a:t>
            </a:r>
            <a:endParaRPr lang="en-US" altLang="zh-CN"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807720"/>
          </a:xfrm>
        </p:spPr>
        <p:txBody>
          <a:bodyPr/>
          <a:p>
            <a:r>
              <a:rPr lang="en-US" altLang="zh-CN" sz="2800"/>
              <a:t>Time and location of two UAVs at keypoints:</a:t>
            </a:r>
            <a:endParaRPr lang="en-US" altLang="zh-CN" sz="2800"/>
          </a:p>
        </p:txBody>
      </p:sp>
      <p:pic>
        <p:nvPicPr>
          <p:cNvPr id="6" name="内容占位符 5"/>
          <p:cNvPicPr>
            <a:picLocks noChangeAspect="1"/>
          </p:cNvPicPr>
          <p:nvPr>
            <p:ph idx="1"/>
          </p:nvPr>
        </p:nvPicPr>
        <p:blipFill>
          <a:blip r:embed="rId1"/>
          <a:stretch>
            <a:fillRect/>
          </a:stretch>
        </p:blipFill>
        <p:spPr>
          <a:xfrm>
            <a:off x="1367790" y="1643380"/>
            <a:ext cx="10515600" cy="1263650"/>
          </a:xfrm>
          <a:prstGeom prst="rect">
            <a:avLst/>
          </a:prstGeom>
        </p:spPr>
      </p:pic>
      <p:pic>
        <p:nvPicPr>
          <p:cNvPr id="7" name="图片 6"/>
          <p:cNvPicPr>
            <a:picLocks noChangeAspect="1"/>
          </p:cNvPicPr>
          <p:nvPr/>
        </p:nvPicPr>
        <p:blipFill>
          <a:blip r:embed="rId2"/>
          <a:stretch>
            <a:fillRect/>
          </a:stretch>
        </p:blipFill>
        <p:spPr>
          <a:xfrm>
            <a:off x="1367790" y="4384040"/>
            <a:ext cx="6680835" cy="1358900"/>
          </a:xfrm>
          <a:prstGeom prst="rect">
            <a:avLst/>
          </a:prstGeom>
        </p:spPr>
      </p:pic>
      <p:sp>
        <p:nvSpPr>
          <p:cNvPr id="8" name="文本框 7"/>
          <p:cNvSpPr txBox="1"/>
          <p:nvPr/>
        </p:nvSpPr>
        <p:spPr>
          <a:xfrm>
            <a:off x="262255" y="1643380"/>
            <a:ext cx="1105535" cy="1322070"/>
          </a:xfrm>
          <a:prstGeom prst="rect">
            <a:avLst/>
          </a:prstGeom>
          <a:noFill/>
        </p:spPr>
        <p:txBody>
          <a:bodyPr wrap="square" rtlCol="0">
            <a:spAutoFit/>
          </a:bodyPr>
          <a:p>
            <a:r>
              <a:rPr lang="en-US" altLang="zh-CN" sz="1600"/>
              <a:t>keypoint</a:t>
            </a:r>
            <a:endParaRPr lang="en-US" altLang="zh-CN" sz="1600"/>
          </a:p>
          <a:p>
            <a:r>
              <a:rPr lang="en-US" altLang="zh-CN" sz="1600"/>
              <a:t>time</a:t>
            </a:r>
            <a:endParaRPr lang="en-US" altLang="zh-CN" sz="1600"/>
          </a:p>
          <a:p>
            <a:r>
              <a:rPr lang="en-US" altLang="zh-CN" sz="1600"/>
              <a:t>x-position</a:t>
            </a:r>
            <a:endParaRPr lang="en-US" altLang="zh-CN" sz="1600"/>
          </a:p>
          <a:p>
            <a:r>
              <a:rPr lang="en-US" altLang="zh-CN" sz="1600"/>
              <a:t>y-position</a:t>
            </a:r>
            <a:endParaRPr lang="en-US" altLang="zh-CN" sz="1600"/>
          </a:p>
          <a:p>
            <a:r>
              <a:rPr lang="en-US" altLang="zh-CN" sz="1600"/>
              <a:t>z-position</a:t>
            </a:r>
            <a:endParaRPr lang="en-US" altLang="zh-CN" sz="1600"/>
          </a:p>
        </p:txBody>
      </p:sp>
      <p:sp>
        <p:nvSpPr>
          <p:cNvPr id="10" name="文本框 9"/>
          <p:cNvSpPr txBox="1"/>
          <p:nvPr/>
        </p:nvSpPr>
        <p:spPr>
          <a:xfrm>
            <a:off x="248920" y="4415155"/>
            <a:ext cx="1105535" cy="1322070"/>
          </a:xfrm>
          <a:prstGeom prst="rect">
            <a:avLst/>
          </a:prstGeom>
          <a:noFill/>
        </p:spPr>
        <p:txBody>
          <a:bodyPr wrap="square" rtlCol="0">
            <a:spAutoFit/>
          </a:bodyPr>
          <a:p>
            <a:r>
              <a:rPr lang="en-US" altLang="zh-CN" sz="1600"/>
              <a:t>keypoint</a:t>
            </a:r>
            <a:endParaRPr lang="en-US" altLang="zh-CN" sz="1600"/>
          </a:p>
          <a:p>
            <a:r>
              <a:rPr lang="en-US" altLang="zh-CN" sz="1600"/>
              <a:t>time</a:t>
            </a:r>
            <a:endParaRPr lang="en-US" altLang="zh-CN" sz="1600"/>
          </a:p>
          <a:p>
            <a:r>
              <a:rPr lang="en-US" altLang="zh-CN" sz="1600"/>
              <a:t>x-position</a:t>
            </a:r>
            <a:endParaRPr lang="en-US" altLang="zh-CN" sz="1600"/>
          </a:p>
          <a:p>
            <a:r>
              <a:rPr lang="en-US" altLang="zh-CN" sz="1600"/>
              <a:t>y-position</a:t>
            </a:r>
            <a:endParaRPr lang="en-US" altLang="zh-CN" sz="1600"/>
          </a:p>
          <a:p>
            <a:r>
              <a:rPr lang="en-US" altLang="zh-CN" sz="1600"/>
              <a:t>z-position</a:t>
            </a:r>
            <a:endParaRPr lang="en-US" altLang="zh-CN" sz="1600"/>
          </a:p>
        </p:txBody>
      </p:sp>
      <p:sp>
        <p:nvSpPr>
          <p:cNvPr id="12" name="文本框 11"/>
          <p:cNvSpPr txBox="1"/>
          <p:nvPr/>
        </p:nvSpPr>
        <p:spPr>
          <a:xfrm>
            <a:off x="1477645" y="1223645"/>
            <a:ext cx="1148080" cy="368300"/>
          </a:xfrm>
          <a:prstGeom prst="rect">
            <a:avLst/>
          </a:prstGeom>
          <a:noFill/>
        </p:spPr>
        <p:txBody>
          <a:bodyPr wrap="none" rtlCol="0" anchor="t">
            <a:spAutoFit/>
          </a:bodyPr>
          <a:p>
            <a:r>
              <a:rPr lang="en-US" altLang="zh-CN">
                <a:latin typeface="Times New Roman Regular" panose="02020603050405020304" charset="0"/>
                <a:cs typeface="Times New Roman Regular" panose="02020603050405020304" charset="0"/>
                <a:sym typeface="+mn-ea"/>
              </a:rPr>
              <a:t>Keypoint1</a:t>
            </a:r>
            <a:endParaRPr lang="zh-CN" altLang="en-US"/>
          </a:p>
        </p:txBody>
      </p:sp>
      <p:sp>
        <p:nvSpPr>
          <p:cNvPr id="13" name="文本框 12"/>
          <p:cNvSpPr txBox="1"/>
          <p:nvPr/>
        </p:nvSpPr>
        <p:spPr>
          <a:xfrm>
            <a:off x="1477645" y="3926840"/>
            <a:ext cx="1148080" cy="368300"/>
          </a:xfrm>
          <a:prstGeom prst="rect">
            <a:avLst/>
          </a:prstGeom>
          <a:noFill/>
        </p:spPr>
        <p:txBody>
          <a:bodyPr wrap="none" rtlCol="0" anchor="t">
            <a:spAutoFit/>
          </a:bodyPr>
          <a:p>
            <a:r>
              <a:rPr lang="en-US" altLang="zh-CN">
                <a:latin typeface="Times New Roman Regular" panose="02020603050405020304" charset="0"/>
                <a:cs typeface="Times New Roman Regular" panose="02020603050405020304" charset="0"/>
                <a:sym typeface="+mn-ea"/>
              </a:rPr>
              <a:t>Keypoint2</a:t>
            </a:r>
            <a:endParaRPr lang="zh-CN" altLang="en-US"/>
          </a:p>
        </p:txBody>
      </p:sp>
      <p:sp>
        <p:nvSpPr>
          <p:cNvPr id="14" name="文本框 13"/>
          <p:cNvSpPr txBox="1"/>
          <p:nvPr/>
        </p:nvSpPr>
        <p:spPr>
          <a:xfrm>
            <a:off x="8183880" y="4832985"/>
            <a:ext cx="3914140" cy="460375"/>
          </a:xfrm>
          <a:prstGeom prst="rect">
            <a:avLst/>
          </a:prstGeom>
          <a:noFill/>
        </p:spPr>
        <p:txBody>
          <a:bodyPr wrap="none" rtlCol="0" anchor="t">
            <a:spAutoFit/>
          </a:bodyPr>
          <a:p>
            <a:r>
              <a:rPr lang="en-US" altLang="zh-CN" sz="2400">
                <a:latin typeface="Times New Roman Regular" panose="02020603050405020304" charset="0"/>
                <a:cs typeface="Times New Roman Regular" panose="02020603050405020304" charset="0"/>
                <a:sym typeface="+mn-ea"/>
              </a:rPr>
              <a:t>Transfer keypoint to trajectory</a:t>
            </a:r>
            <a:endParaRPr lang="en-US" altLang="zh-CN" sz="2400">
              <a:latin typeface="Times New Roman Regular" panose="02020603050405020304" charset="0"/>
              <a:cs typeface="Times New Roman Regular" panose="0202060305040502030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800"/>
              <a:t>Tajectory(Position of each second)</a:t>
            </a:r>
            <a:endParaRPr lang="en-US" altLang="zh-CN" sz="2800"/>
          </a:p>
        </p:txBody>
      </p:sp>
      <p:pic>
        <p:nvPicPr>
          <p:cNvPr id="4" name="内容占位符 3"/>
          <p:cNvPicPr>
            <a:picLocks noChangeAspect="1"/>
          </p:cNvPicPr>
          <p:nvPr>
            <p:ph idx="1"/>
          </p:nvPr>
        </p:nvPicPr>
        <p:blipFill>
          <a:blip r:embed="rId1"/>
          <a:stretch>
            <a:fillRect/>
          </a:stretch>
        </p:blipFill>
        <p:spPr>
          <a:xfrm>
            <a:off x="838200" y="1825625"/>
            <a:ext cx="5516245" cy="4351655"/>
          </a:xfrm>
          <a:prstGeom prst="rect">
            <a:avLst/>
          </a:prstGeom>
        </p:spPr>
      </p:pic>
      <p:sp>
        <p:nvSpPr>
          <p:cNvPr id="5" name="文本框 4"/>
          <p:cNvSpPr txBox="1"/>
          <p:nvPr/>
        </p:nvSpPr>
        <p:spPr>
          <a:xfrm>
            <a:off x="6876415" y="1825625"/>
            <a:ext cx="5120640" cy="4707890"/>
          </a:xfrm>
          <a:prstGeom prst="rect">
            <a:avLst/>
          </a:prstGeom>
          <a:noFill/>
        </p:spPr>
        <p:txBody>
          <a:bodyPr wrap="square" rtlCol="0">
            <a:spAutoFit/>
          </a:bodyPr>
          <a:p>
            <a:r>
              <a:rPr lang="en-US" altLang="zh-CN" sz="2000"/>
              <a:t>From two trajectory, we can calculate the distance of UAVs for each second, if the distance is smaller than the collision threshold, it will be detected and the time will be recorded.</a:t>
            </a:r>
            <a:endParaRPr lang="en-US" altLang="zh-CN" sz="2000"/>
          </a:p>
          <a:p>
            <a:endParaRPr lang="en-US" altLang="zh-CN" sz="2000"/>
          </a:p>
          <a:p>
            <a:endParaRPr lang="en-US" altLang="zh-CN" sz="2000"/>
          </a:p>
          <a:p>
            <a:r>
              <a:rPr lang="en-US" altLang="zh-CN" sz="2000"/>
              <a:t>In this example, collision will happen in </a:t>
            </a:r>
            <a:endParaRPr lang="en-US" altLang="zh-CN" sz="2000"/>
          </a:p>
          <a:p>
            <a:endParaRPr lang="en-US" altLang="zh-CN" sz="2000"/>
          </a:p>
          <a:p>
            <a:endParaRPr lang="en-US" altLang="zh-CN" sz="2000"/>
          </a:p>
          <a:p>
            <a:r>
              <a:rPr lang="en-US" altLang="zh-CN" sz="2000"/>
              <a:t>From left image, it shows at 48s,49s,52s, two UAVs are very close to each other.</a:t>
            </a:r>
            <a:endParaRPr lang="en-US" altLang="zh-CN" sz="2000"/>
          </a:p>
          <a:p>
            <a:endParaRPr lang="en-US" altLang="zh-CN" sz="2000"/>
          </a:p>
          <a:p>
            <a:r>
              <a:rPr lang="en-US" altLang="zh-CN" sz="2000"/>
              <a:t>colnum shows how many collision will happen</a:t>
            </a:r>
            <a:endParaRPr lang="en-US" altLang="zh-CN" sz="2000"/>
          </a:p>
        </p:txBody>
      </p:sp>
      <p:pic>
        <p:nvPicPr>
          <p:cNvPr id="8" name="图片 7"/>
          <p:cNvPicPr>
            <a:picLocks noChangeAspect="1"/>
          </p:cNvPicPr>
          <p:nvPr/>
        </p:nvPicPr>
        <p:blipFill>
          <a:blip r:embed="rId2"/>
          <a:stretch>
            <a:fillRect/>
          </a:stretch>
        </p:blipFill>
        <p:spPr>
          <a:xfrm>
            <a:off x="6944995" y="5553075"/>
            <a:ext cx="2400300" cy="279400"/>
          </a:xfrm>
          <a:prstGeom prst="rect">
            <a:avLst/>
          </a:prstGeom>
        </p:spPr>
      </p:pic>
      <p:pic>
        <p:nvPicPr>
          <p:cNvPr id="9" name="图片 8"/>
          <p:cNvPicPr>
            <a:picLocks noChangeAspect="1"/>
          </p:cNvPicPr>
          <p:nvPr/>
        </p:nvPicPr>
        <p:blipFill>
          <a:blip r:embed="rId3"/>
          <a:stretch>
            <a:fillRect/>
          </a:stretch>
        </p:blipFill>
        <p:spPr>
          <a:xfrm>
            <a:off x="6944995" y="4536440"/>
            <a:ext cx="3213100" cy="2921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50595"/>
          </a:xfrm>
        </p:spPr>
        <p:txBody>
          <a:bodyPr/>
          <a:p>
            <a:r>
              <a:rPr lang="en-US" altLang="zh-CN" sz="2800"/>
              <a:t>Slow down one trajectory but not stop</a:t>
            </a:r>
            <a:endParaRPr lang="en-US" altLang="zh-CN" sz="2800"/>
          </a:p>
        </p:txBody>
      </p:sp>
      <p:pic>
        <p:nvPicPr>
          <p:cNvPr id="5" name="图片 4"/>
          <p:cNvPicPr>
            <a:picLocks noChangeAspect="1"/>
          </p:cNvPicPr>
          <p:nvPr/>
        </p:nvPicPr>
        <p:blipFill>
          <a:blip r:embed="rId1"/>
          <a:srcRect t="21150"/>
          <a:stretch>
            <a:fillRect/>
          </a:stretch>
        </p:blipFill>
        <p:spPr>
          <a:xfrm>
            <a:off x="838200" y="1671955"/>
            <a:ext cx="8941435" cy="1872615"/>
          </a:xfrm>
          <a:prstGeom prst="rect">
            <a:avLst/>
          </a:prstGeom>
        </p:spPr>
      </p:pic>
      <p:pic>
        <p:nvPicPr>
          <p:cNvPr id="9" name="图片 8"/>
          <p:cNvPicPr>
            <a:picLocks noChangeAspect="1"/>
          </p:cNvPicPr>
          <p:nvPr/>
        </p:nvPicPr>
        <p:blipFill>
          <a:blip r:embed="rId2"/>
          <a:stretch>
            <a:fillRect/>
          </a:stretch>
        </p:blipFill>
        <p:spPr>
          <a:xfrm>
            <a:off x="969010" y="1151255"/>
            <a:ext cx="3213100" cy="292100"/>
          </a:xfrm>
          <a:prstGeom prst="rect">
            <a:avLst/>
          </a:prstGeom>
        </p:spPr>
      </p:pic>
      <p:sp>
        <p:nvSpPr>
          <p:cNvPr id="7" name="文本框 6"/>
          <p:cNvSpPr txBox="1"/>
          <p:nvPr/>
        </p:nvSpPr>
        <p:spPr>
          <a:xfrm>
            <a:off x="838200" y="3442970"/>
            <a:ext cx="10891520" cy="3415030"/>
          </a:xfrm>
          <a:prstGeom prst="rect">
            <a:avLst/>
          </a:prstGeom>
          <a:noFill/>
        </p:spPr>
        <p:txBody>
          <a:bodyPr wrap="square" rtlCol="0">
            <a:spAutoFit/>
          </a:bodyPr>
          <a:p>
            <a:r>
              <a:rPr lang="en-US" altLang="zh-CN"/>
              <a:t>Since the collision happens at 48s, 49s and 52s, so it will affects keypoint5 to keypoint6 and keypoint6 to keypoints7 this two part. Keypoint1 to keypoint5 will not be influenced.</a:t>
            </a:r>
            <a:endParaRPr lang="en-US" altLang="zh-CN"/>
          </a:p>
          <a:p>
            <a:endParaRPr lang="en-US" altLang="zh-CN"/>
          </a:p>
          <a:p>
            <a:r>
              <a:rPr lang="en-US" altLang="zh-CN"/>
              <a:t>The method to slow down trajectory:</a:t>
            </a:r>
            <a:endParaRPr lang="en-US" altLang="zh-CN"/>
          </a:p>
          <a:p>
            <a:r>
              <a:rPr lang="en-US" altLang="zh-CN"/>
              <a:t>48 and 49 are included to [44,50] this interval, so the interval will be increased by two seconds</a:t>
            </a:r>
            <a:endParaRPr lang="en-US" altLang="zh-CN"/>
          </a:p>
          <a:p>
            <a:r>
              <a:rPr lang="en-US" altLang="zh-CN"/>
              <a:t>The new time period of keypoint5 to keypoint6 will be [44,52]</a:t>
            </a:r>
            <a:endParaRPr lang="en-US" altLang="zh-CN"/>
          </a:p>
          <a:p>
            <a:r>
              <a:rPr lang="en-US" altLang="zh-CN"/>
              <a:t>This will also affect the next period so it becomes [52, 54] from original[50,52]</a:t>
            </a:r>
            <a:endParaRPr lang="en-US" altLang="zh-CN"/>
          </a:p>
          <a:p>
            <a:endParaRPr lang="en-US" altLang="zh-CN"/>
          </a:p>
          <a:p>
            <a:r>
              <a:rPr lang="en-US" altLang="zh-CN"/>
              <a:t>And another collsion time is 52 it will affect the [52,54] interval, so this inverval will be increased by one second. </a:t>
            </a:r>
            <a:r>
              <a:rPr lang="en-US" altLang="zh-CN">
                <a:sym typeface="+mn-ea"/>
              </a:rPr>
              <a:t>The new time period of keypoint6 to keypoint1 will be [52,55]</a:t>
            </a:r>
            <a:endParaRPr lang="en-US" altLang="zh-CN">
              <a:sym typeface="+mn-ea"/>
            </a:endParaRPr>
          </a:p>
          <a:p>
            <a:endParaRPr lang="en-US" altLang="zh-CN"/>
          </a:p>
          <a:p>
            <a:r>
              <a:rPr lang="en-US" altLang="zh-CN"/>
              <a:t>Then all the collision time is considered, the new trajectory is generated.</a:t>
            </a:r>
            <a:endParaRPr lang="en-US" altLang="zh-CN"/>
          </a:p>
        </p:txBody>
      </p:sp>
      <p:cxnSp>
        <p:nvCxnSpPr>
          <p:cNvPr id="10" name="直接箭头连接符 9"/>
          <p:cNvCxnSpPr/>
          <p:nvPr/>
        </p:nvCxnSpPr>
        <p:spPr>
          <a:xfrm flipV="1">
            <a:off x="8290560" y="1443355"/>
            <a:ext cx="547370" cy="821690"/>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9455150" y="1443355"/>
            <a:ext cx="547370" cy="821690"/>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598535" y="1075055"/>
            <a:ext cx="752475" cy="368300"/>
          </a:xfrm>
          <a:prstGeom prst="rect">
            <a:avLst/>
          </a:prstGeom>
          <a:noFill/>
        </p:spPr>
        <p:txBody>
          <a:bodyPr wrap="square" rtlCol="0">
            <a:spAutoFit/>
          </a:bodyPr>
          <a:p>
            <a:r>
              <a:rPr lang="en-US" altLang="zh-CN"/>
              <a:t>52</a:t>
            </a:r>
            <a:endParaRPr lang="en-US" altLang="zh-CN"/>
          </a:p>
        </p:txBody>
      </p:sp>
      <p:sp>
        <p:nvSpPr>
          <p:cNvPr id="13" name="文本框 12"/>
          <p:cNvSpPr txBox="1"/>
          <p:nvPr/>
        </p:nvSpPr>
        <p:spPr>
          <a:xfrm>
            <a:off x="10002520" y="1113155"/>
            <a:ext cx="752475" cy="368300"/>
          </a:xfrm>
          <a:prstGeom prst="rect">
            <a:avLst/>
          </a:prstGeom>
          <a:noFill/>
        </p:spPr>
        <p:txBody>
          <a:bodyPr wrap="square" rtlCol="0">
            <a:spAutoFit/>
          </a:bodyPr>
          <a:p>
            <a:r>
              <a:rPr lang="en-US" altLang="zh-CN"/>
              <a:t>55</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737870"/>
          </a:xfrm>
        </p:spPr>
        <p:txBody>
          <a:bodyPr/>
          <a:p>
            <a:r>
              <a:rPr lang="en-US" altLang="zh-CN" sz="2800"/>
              <a:t>Comparision of old and new trajectory</a:t>
            </a:r>
            <a:endParaRPr lang="en-US" altLang="zh-CN" sz="2800"/>
          </a:p>
        </p:txBody>
      </p:sp>
      <p:pic>
        <p:nvPicPr>
          <p:cNvPr id="5" name="图片 4"/>
          <p:cNvPicPr>
            <a:picLocks noChangeAspect="1"/>
          </p:cNvPicPr>
          <p:nvPr/>
        </p:nvPicPr>
        <p:blipFill>
          <a:blip r:embed="rId1"/>
          <a:stretch>
            <a:fillRect/>
          </a:stretch>
        </p:blipFill>
        <p:spPr>
          <a:xfrm>
            <a:off x="747395" y="1221105"/>
            <a:ext cx="6363335" cy="5054600"/>
          </a:xfrm>
          <a:prstGeom prst="rect">
            <a:avLst/>
          </a:prstGeom>
        </p:spPr>
      </p:pic>
      <p:sp>
        <p:nvSpPr>
          <p:cNvPr id="6" name="文本框 5"/>
          <p:cNvSpPr txBox="1"/>
          <p:nvPr/>
        </p:nvSpPr>
        <p:spPr>
          <a:xfrm>
            <a:off x="7413625" y="2372995"/>
            <a:ext cx="4778375" cy="1753235"/>
          </a:xfrm>
          <a:prstGeom prst="rect">
            <a:avLst/>
          </a:prstGeom>
          <a:noFill/>
        </p:spPr>
        <p:txBody>
          <a:bodyPr wrap="square" rtlCol="0">
            <a:spAutoFit/>
          </a:bodyPr>
          <a:p>
            <a:r>
              <a:rPr lang="en-US" altLang="zh-CN"/>
              <a:t>The orange one is the new trajectory and the blue one is the old trajectory. It shows that the difference starts at 44s (keypoint5), and the new trajectory finished the path 3 seconds slower than the old one.</a:t>
            </a:r>
            <a:endParaRPr lang="en-US" altLang="zh-CN"/>
          </a:p>
          <a:p>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800"/>
              <a:t>Comparison of trajectory1 and new Trajectory2</a:t>
            </a:r>
            <a:endParaRPr lang="en-US" altLang="zh-CN" sz="2800"/>
          </a:p>
        </p:txBody>
      </p:sp>
      <p:pic>
        <p:nvPicPr>
          <p:cNvPr id="4" name="内容占位符 3"/>
          <p:cNvPicPr>
            <a:picLocks noChangeAspect="1"/>
          </p:cNvPicPr>
          <p:nvPr>
            <p:ph idx="1"/>
          </p:nvPr>
        </p:nvPicPr>
        <p:blipFill>
          <a:blip r:embed="rId1"/>
          <a:stretch>
            <a:fillRect/>
          </a:stretch>
        </p:blipFill>
        <p:spPr>
          <a:xfrm>
            <a:off x="7664450" y="4077335"/>
            <a:ext cx="3187700" cy="850900"/>
          </a:xfrm>
          <a:prstGeom prst="rect">
            <a:avLst/>
          </a:prstGeom>
        </p:spPr>
      </p:pic>
      <p:pic>
        <p:nvPicPr>
          <p:cNvPr id="5" name="图片 4"/>
          <p:cNvPicPr>
            <a:picLocks noChangeAspect="1"/>
          </p:cNvPicPr>
          <p:nvPr/>
        </p:nvPicPr>
        <p:blipFill>
          <a:blip r:embed="rId2"/>
          <a:stretch>
            <a:fillRect/>
          </a:stretch>
        </p:blipFill>
        <p:spPr>
          <a:xfrm>
            <a:off x="669925" y="1508760"/>
            <a:ext cx="6312535" cy="4826000"/>
          </a:xfrm>
          <a:prstGeom prst="rect">
            <a:avLst/>
          </a:prstGeom>
        </p:spPr>
      </p:pic>
      <p:sp>
        <p:nvSpPr>
          <p:cNvPr id="6" name="文本框 5"/>
          <p:cNvSpPr txBox="1"/>
          <p:nvPr/>
        </p:nvSpPr>
        <p:spPr>
          <a:xfrm>
            <a:off x="7400925" y="1691005"/>
            <a:ext cx="4607560" cy="1753235"/>
          </a:xfrm>
          <a:prstGeom prst="rect">
            <a:avLst/>
          </a:prstGeom>
          <a:noFill/>
        </p:spPr>
        <p:txBody>
          <a:bodyPr wrap="square" rtlCol="0">
            <a:spAutoFit/>
          </a:bodyPr>
          <a:p>
            <a:r>
              <a:rPr lang="en-US" altLang="zh-CN"/>
              <a:t>New trajectory2 is slower to avoid collison, It let trajectory1 to finish the path in advance. </a:t>
            </a:r>
            <a:endParaRPr lang="en-US" altLang="zh-CN"/>
          </a:p>
          <a:p>
            <a:endParaRPr lang="en-US" altLang="zh-CN"/>
          </a:p>
          <a:p>
            <a:r>
              <a:rPr lang="en-US" altLang="zh-CN"/>
              <a:t>For collision detection part, it shows there will be no collision for two trajectory</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Save Trajectory as Gif</a:t>
            </a:r>
            <a:endParaRPr lang="en-US" altLang="zh-CN"/>
          </a:p>
        </p:txBody>
      </p:sp>
      <p:sp>
        <p:nvSpPr>
          <p:cNvPr id="3" name="内容占位符 2"/>
          <p:cNvSpPr>
            <a:spLocks noGrp="1"/>
          </p:cNvSpPr>
          <p:nvPr>
            <p:ph idx="1"/>
          </p:nvPr>
        </p:nvSpPr>
        <p:spPr/>
        <p:txBody>
          <a:bodyPr/>
          <a:p>
            <a:endParaRPr lang="zh-CN" altLang="en-US"/>
          </a:p>
        </p:txBody>
      </p:sp>
      <p:pic>
        <p:nvPicPr>
          <p:cNvPr id="4" name="图片 3" descr="test"/>
          <p:cNvPicPr>
            <a:picLocks noChangeAspect="1"/>
          </p:cNvPicPr>
          <p:nvPr/>
        </p:nvPicPr>
        <p:blipFill>
          <a:blip r:embed="rId1"/>
          <a:stretch>
            <a:fillRect/>
          </a:stretch>
        </p:blipFill>
        <p:spPr>
          <a:xfrm>
            <a:off x="838200" y="1691005"/>
            <a:ext cx="6013450" cy="4510405"/>
          </a:xfrm>
          <a:prstGeom prst="rect">
            <a:avLst/>
          </a:prstGeom>
        </p:spPr>
      </p:pic>
      <p:sp>
        <p:nvSpPr>
          <p:cNvPr id="6" name="文本框 5"/>
          <p:cNvSpPr txBox="1"/>
          <p:nvPr/>
        </p:nvSpPr>
        <p:spPr>
          <a:xfrm>
            <a:off x="7629525" y="2042160"/>
            <a:ext cx="3724275" cy="1568450"/>
          </a:xfrm>
          <a:prstGeom prst="rect">
            <a:avLst/>
          </a:prstGeom>
          <a:noFill/>
        </p:spPr>
        <p:txBody>
          <a:bodyPr wrap="square" rtlCol="0">
            <a:spAutoFit/>
          </a:bodyPr>
          <a:p>
            <a:r>
              <a:rPr lang="en-US" altLang="zh-CN" sz="2400"/>
              <a:t>for each second, draw each UAV's position in the picture, then save it as a frame of GIF</a:t>
            </a:r>
            <a:endParaRPr lang="en-US" altLang="zh-CN" sz="240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2924</Words>
  <Application>WPS 演示</Application>
  <PresentationFormat>宽屏</PresentationFormat>
  <Paragraphs>105</Paragraphs>
  <Slides>11</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vt:i4>
      </vt:variant>
    </vt:vector>
  </HeadingPairs>
  <TitlesOfParts>
    <vt:vector size="24" baseType="lpstr">
      <vt:lpstr>Arial</vt:lpstr>
      <vt:lpstr>方正书宋_GBK</vt:lpstr>
      <vt:lpstr>Wingdings</vt:lpstr>
      <vt:lpstr>Times New Roman Regular</vt:lpstr>
      <vt:lpstr>Calibri Light</vt:lpstr>
      <vt:lpstr>Helvetica Neue</vt:lpstr>
      <vt:lpstr>Calibri</vt:lpstr>
      <vt:lpstr>微软雅黑</vt:lpstr>
      <vt:lpstr>汉仪旗黑</vt:lpstr>
      <vt:lpstr>SimSun</vt:lpstr>
      <vt:lpstr>Arial Unicode MS</vt:lpstr>
      <vt:lpstr>汉仪书宋二KW</vt:lpstr>
      <vt:lpstr>Office 主题</vt:lpstr>
      <vt:lpstr>AI based motion control  detail algorithm of trajectory-based motion control </vt:lpstr>
      <vt:lpstr>General algorithm</vt:lpstr>
      <vt:lpstr>Path to Keypoint</vt:lpstr>
      <vt:lpstr>Time and location of two UAVs at keypoints:</vt:lpstr>
      <vt:lpstr>Tajectory(Position of each second)</vt:lpstr>
      <vt:lpstr>Slow down one trajectory but not stop</vt:lpstr>
      <vt:lpstr>Comparision of old and new trajectory</vt:lpstr>
      <vt:lpstr>Comparison of trajectory1 and new Trajectory2</vt:lpstr>
      <vt:lpstr>Save Trajectory as Gif</vt:lpstr>
      <vt:lpstr>PowerPoint 演示文稿</vt:lpstr>
      <vt:lpstr>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jinlexuan</dc:creator>
  <cp:lastModifiedBy>jinlexuan</cp:lastModifiedBy>
  <cp:revision>11</cp:revision>
  <dcterms:created xsi:type="dcterms:W3CDTF">2022-01-20T12:33:57Z</dcterms:created>
  <dcterms:modified xsi:type="dcterms:W3CDTF">2022-01-20T12:33:57Z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2052-3.9.6.6441</vt:lpwstr>
  </property>
</Properties>
</file>